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7" r:id="rId3"/>
    <p:sldId id="284" r:id="rId4"/>
    <p:sldId id="285" r:id="rId5"/>
    <p:sldId id="286" r:id="rId6"/>
    <p:sldId id="289" r:id="rId7"/>
    <p:sldId id="290" r:id="rId8"/>
    <p:sldId id="294" r:id="rId9"/>
    <p:sldId id="296" r:id="rId10"/>
    <p:sldId id="317" r:id="rId11"/>
    <p:sldId id="299" r:id="rId12"/>
    <p:sldId id="316" r:id="rId13"/>
    <p:sldId id="306" r:id="rId14"/>
    <p:sldId id="292" r:id="rId15"/>
    <p:sldId id="29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5"/>
    <p:restoredTop sz="94701"/>
  </p:normalViewPr>
  <p:slideViewPr>
    <p:cSldViewPr snapToGrid="0" snapToObjects="1">
      <p:cViewPr varScale="1">
        <p:scale>
          <a:sx n="128" d="100"/>
          <a:sy n="128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3752C6-D330-A54C-96B7-574F41F30E53}" type="doc">
      <dgm:prSet loTypeId="urn:microsoft.com/office/officeart/2005/8/layout/ven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E083-811B-2141-A384-6ABA55DE5F26}">
      <dgm:prSet phldrT="[Text]" custT="1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5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Quakes</a:t>
          </a:r>
          <a:endParaRPr lang="en-US" sz="1800" dirty="0">
            <a:solidFill>
              <a:schemeClr val="tx1"/>
            </a:solidFill>
          </a:endParaRPr>
        </a:p>
      </dgm:t>
    </dgm:pt>
    <dgm:pt modelId="{FB31EE52-ED28-B44C-9B72-0E2F0BD7A06E}" type="parTrans" cxnId="{9E81F79A-AAC1-834C-8418-A4319CE333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E429964-FF27-3E47-A90D-75F769C088D6}" type="sibTrans" cxnId="{9E81F79A-AAC1-834C-8418-A4319CE333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24857C-8AEF-DD41-8466-295A1D190395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“DYFI” CDI</a:t>
          </a:r>
          <a:endParaRPr lang="en-US" sz="1800" dirty="0">
            <a:solidFill>
              <a:schemeClr val="tx1"/>
            </a:solidFill>
          </a:endParaRPr>
        </a:p>
      </dgm:t>
    </dgm:pt>
    <dgm:pt modelId="{80DCB68B-63B6-1942-B7D9-07854E797A5A}" type="parTrans" cxnId="{9AE9145C-AF62-A841-8964-416978A71C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8028BB5-05FB-EC4A-91B4-C905BBD23AE5}" type="sibTrans" cxnId="{9AE9145C-AF62-A841-8964-416978A71C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1F132-E0E9-4347-8162-DB6FA34F1D6D}">
      <dgm:prSet phldrT="[Text]" custT="1"/>
      <dgm:spPr>
        <a:gradFill flip="none" rotWithShape="0">
          <a:gsLst>
            <a:gs pos="0">
              <a:schemeClr val="accent6">
                <a:lumMod val="67000"/>
              </a:schemeClr>
            </a:gs>
            <a:gs pos="22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MMI</a:t>
          </a:r>
          <a:endParaRPr lang="en-US" sz="1800" dirty="0">
            <a:solidFill>
              <a:schemeClr val="tx1"/>
            </a:solidFill>
          </a:endParaRPr>
        </a:p>
      </dgm:t>
    </dgm:pt>
    <dgm:pt modelId="{E9F2EFD3-BEC4-3447-BD54-051A7A582746}" type="parTrans" cxnId="{C9A7FF4F-5CCB-E240-A5E0-674501CBC3AA}">
      <dgm:prSet/>
      <dgm:spPr/>
      <dgm:t>
        <a:bodyPr/>
        <a:lstStyle/>
        <a:p>
          <a:endParaRPr lang="en-US"/>
        </a:p>
      </dgm:t>
    </dgm:pt>
    <dgm:pt modelId="{033A0D0E-D8A6-F74E-9E7B-4F1A90C57722}" type="sibTrans" cxnId="{C9A7FF4F-5CCB-E240-A5E0-674501CBC3AA}">
      <dgm:prSet/>
      <dgm:spPr/>
      <dgm:t>
        <a:bodyPr/>
        <a:lstStyle/>
        <a:p>
          <a:endParaRPr lang="en-US"/>
        </a:p>
      </dgm:t>
    </dgm:pt>
    <dgm:pt modelId="{1B4C7092-7B90-3D4C-BF3B-9FCA81EB1302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&gt; 5 </a:t>
          </a:r>
          <a:endParaRPr lang="en-US" sz="1800" dirty="0">
            <a:solidFill>
              <a:schemeClr val="tx1"/>
            </a:solidFill>
          </a:endParaRPr>
        </a:p>
      </dgm:t>
    </dgm:pt>
    <dgm:pt modelId="{2894E9F2-7EB1-854E-90AF-BBBA30D1DB06}" type="parTrans" cxnId="{1E8A19C9-16D9-B44B-A57F-3331E030738E}">
      <dgm:prSet/>
      <dgm:spPr/>
      <dgm:t>
        <a:bodyPr/>
        <a:lstStyle/>
        <a:p>
          <a:endParaRPr lang="en-US"/>
        </a:p>
      </dgm:t>
    </dgm:pt>
    <dgm:pt modelId="{66DA605A-F2C4-C449-87DF-020293912668}" type="sibTrans" cxnId="{1E8A19C9-16D9-B44B-A57F-3331E030738E}">
      <dgm:prSet/>
      <dgm:spPr/>
      <dgm:t>
        <a:bodyPr/>
        <a:lstStyle/>
        <a:p>
          <a:endParaRPr lang="en-US"/>
        </a:p>
      </dgm:t>
    </dgm:pt>
    <dgm:pt modelId="{A79252B3-DC7D-5140-B8A1-C74C31448D1B}" type="pres">
      <dgm:prSet presAssocID="{D13752C6-D330-A54C-96B7-574F41F30E53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98BFF2-B4FA-E444-A66F-87CED442906D}" type="pres">
      <dgm:prSet presAssocID="{D13752C6-D330-A54C-96B7-574F41F30E53}" presName="comp1" presStyleCnt="0"/>
      <dgm:spPr/>
    </dgm:pt>
    <dgm:pt modelId="{06EF6CC4-FB67-1147-A855-82B624AE3E3C}" type="pres">
      <dgm:prSet presAssocID="{D13752C6-D330-A54C-96B7-574F41F30E53}" presName="circle1" presStyleLbl="node1" presStyleIdx="0" presStyleCnt="4"/>
      <dgm:spPr/>
      <dgm:t>
        <a:bodyPr/>
        <a:lstStyle/>
        <a:p>
          <a:endParaRPr lang="en-US"/>
        </a:p>
      </dgm:t>
    </dgm:pt>
    <dgm:pt modelId="{43E57166-A1CC-D34A-9BB1-3154C1F98707}" type="pres">
      <dgm:prSet presAssocID="{D13752C6-D330-A54C-96B7-574F41F30E53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8426F-7BEF-4143-B9A9-617D2F8A94DA}" type="pres">
      <dgm:prSet presAssocID="{D13752C6-D330-A54C-96B7-574F41F30E53}" presName="comp2" presStyleCnt="0"/>
      <dgm:spPr/>
    </dgm:pt>
    <dgm:pt modelId="{B6A7A61B-04D7-864E-901F-2E8977F08588}" type="pres">
      <dgm:prSet presAssocID="{D13752C6-D330-A54C-96B7-574F41F30E53}" presName="circle2" presStyleLbl="node1" presStyleIdx="1" presStyleCnt="4" custLinFactNeighborX="1119" custLinFactNeighborY="1299"/>
      <dgm:spPr/>
      <dgm:t>
        <a:bodyPr/>
        <a:lstStyle/>
        <a:p>
          <a:endParaRPr lang="en-US"/>
        </a:p>
      </dgm:t>
    </dgm:pt>
    <dgm:pt modelId="{967D866F-7AE9-E042-BFFF-20B4740BF849}" type="pres">
      <dgm:prSet presAssocID="{D13752C6-D330-A54C-96B7-574F41F30E53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BD83C-9B3A-3040-A540-9CE43499CE1E}" type="pres">
      <dgm:prSet presAssocID="{D13752C6-D330-A54C-96B7-574F41F30E53}" presName="comp3" presStyleCnt="0"/>
      <dgm:spPr/>
    </dgm:pt>
    <dgm:pt modelId="{9FAA8496-FFB9-3140-A0E0-2A7274848983}" type="pres">
      <dgm:prSet presAssocID="{D13752C6-D330-A54C-96B7-574F41F30E53}" presName="circle3" presStyleLbl="node1" presStyleIdx="2" presStyleCnt="4"/>
      <dgm:spPr/>
      <dgm:t>
        <a:bodyPr/>
        <a:lstStyle/>
        <a:p>
          <a:endParaRPr lang="en-US"/>
        </a:p>
      </dgm:t>
    </dgm:pt>
    <dgm:pt modelId="{BF78CC6C-A05F-3C4D-A5FB-614E1F158048}" type="pres">
      <dgm:prSet presAssocID="{D13752C6-D330-A54C-96B7-574F41F30E53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E7FF6-DFD6-5941-A459-5E18DE303B76}" type="pres">
      <dgm:prSet presAssocID="{D13752C6-D330-A54C-96B7-574F41F30E53}" presName="comp4" presStyleCnt="0"/>
      <dgm:spPr/>
    </dgm:pt>
    <dgm:pt modelId="{32402E12-D3FB-8B4D-9B31-81E347D7AAF0}" type="pres">
      <dgm:prSet presAssocID="{D13752C6-D330-A54C-96B7-574F41F30E53}" presName="circle4" presStyleLbl="node1" presStyleIdx="3" presStyleCnt="4"/>
      <dgm:spPr/>
      <dgm:t>
        <a:bodyPr/>
        <a:lstStyle/>
        <a:p>
          <a:endParaRPr lang="en-US"/>
        </a:p>
      </dgm:t>
    </dgm:pt>
    <dgm:pt modelId="{A2361549-378A-504F-884B-1094116925CD}" type="pres">
      <dgm:prSet presAssocID="{D13752C6-D330-A54C-96B7-574F41F30E53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BAE8AF-A09B-AB49-8474-AC08A813B0D6}" type="presOf" srcId="{D13752C6-D330-A54C-96B7-574F41F30E53}" destId="{A79252B3-DC7D-5140-B8A1-C74C31448D1B}" srcOrd="0" destOrd="0" presId="urn:microsoft.com/office/officeart/2005/8/layout/venn2"/>
    <dgm:cxn modelId="{C9A7FF4F-5CCB-E240-A5E0-674501CBC3AA}" srcId="{D13752C6-D330-A54C-96B7-574F41F30E53}" destId="{9251F132-E0E9-4347-8162-DB6FA34F1D6D}" srcOrd="3" destOrd="0" parTransId="{E9F2EFD3-BEC4-3447-BD54-051A7A582746}" sibTransId="{033A0D0E-D8A6-F74E-9E7B-4F1A90C57722}"/>
    <dgm:cxn modelId="{9AE9145C-AF62-A841-8964-416978A71CBD}" srcId="{D13752C6-D330-A54C-96B7-574F41F30E53}" destId="{D624857C-8AEF-DD41-8466-295A1D190395}" srcOrd="1" destOrd="0" parTransId="{80DCB68B-63B6-1942-B7D9-07854E797A5A}" sibTransId="{D8028BB5-05FB-EC4A-91B4-C905BBD23AE5}"/>
    <dgm:cxn modelId="{03864342-D979-874C-8C1E-27BBAB28C063}" type="presOf" srcId="{1B4C7092-7B90-3D4C-BF3B-9FCA81EB1302}" destId="{9FAA8496-FFB9-3140-A0E0-2A7274848983}" srcOrd="0" destOrd="0" presId="urn:microsoft.com/office/officeart/2005/8/layout/venn2"/>
    <dgm:cxn modelId="{2AD81B67-B0A3-0644-B533-3709CF09FB88}" type="presOf" srcId="{D624857C-8AEF-DD41-8466-295A1D190395}" destId="{967D866F-7AE9-E042-BFFF-20B4740BF849}" srcOrd="1" destOrd="0" presId="urn:microsoft.com/office/officeart/2005/8/layout/venn2"/>
    <dgm:cxn modelId="{E2B33334-9EFE-7A44-8179-E5A2910D28B9}" type="presOf" srcId="{1B4C7092-7B90-3D4C-BF3B-9FCA81EB1302}" destId="{BF78CC6C-A05F-3C4D-A5FB-614E1F158048}" srcOrd="1" destOrd="0" presId="urn:microsoft.com/office/officeart/2005/8/layout/venn2"/>
    <dgm:cxn modelId="{C8086574-2094-DF4C-A996-638F877F1008}" type="presOf" srcId="{9251F132-E0E9-4347-8162-DB6FA34F1D6D}" destId="{A2361549-378A-504F-884B-1094116925CD}" srcOrd="1" destOrd="0" presId="urn:microsoft.com/office/officeart/2005/8/layout/venn2"/>
    <dgm:cxn modelId="{9E81F79A-AAC1-834C-8418-A4319CE333B7}" srcId="{D13752C6-D330-A54C-96B7-574F41F30E53}" destId="{9F30E083-811B-2141-A384-6ABA55DE5F26}" srcOrd="0" destOrd="0" parTransId="{FB31EE52-ED28-B44C-9B72-0E2F0BD7A06E}" sibTransId="{BE429964-FF27-3E47-A90D-75F769C088D6}"/>
    <dgm:cxn modelId="{AAED1995-29DF-8B48-8DB0-B8D1F9CFB6B2}" type="presOf" srcId="{D624857C-8AEF-DD41-8466-295A1D190395}" destId="{B6A7A61B-04D7-864E-901F-2E8977F08588}" srcOrd="0" destOrd="0" presId="urn:microsoft.com/office/officeart/2005/8/layout/venn2"/>
    <dgm:cxn modelId="{1E8A19C9-16D9-B44B-A57F-3331E030738E}" srcId="{D13752C6-D330-A54C-96B7-574F41F30E53}" destId="{1B4C7092-7B90-3D4C-BF3B-9FCA81EB1302}" srcOrd="2" destOrd="0" parTransId="{2894E9F2-7EB1-854E-90AF-BBBA30D1DB06}" sibTransId="{66DA605A-F2C4-C449-87DF-020293912668}"/>
    <dgm:cxn modelId="{05EB7BF5-B117-8647-B8F8-28EBE0ABD4E3}" type="presOf" srcId="{9251F132-E0E9-4347-8162-DB6FA34F1D6D}" destId="{32402E12-D3FB-8B4D-9B31-81E347D7AAF0}" srcOrd="0" destOrd="0" presId="urn:microsoft.com/office/officeart/2005/8/layout/venn2"/>
    <dgm:cxn modelId="{D2C5FBE6-ECD9-0C49-AB80-3129A8372E48}" type="presOf" srcId="{9F30E083-811B-2141-A384-6ABA55DE5F26}" destId="{06EF6CC4-FB67-1147-A855-82B624AE3E3C}" srcOrd="0" destOrd="0" presId="urn:microsoft.com/office/officeart/2005/8/layout/venn2"/>
    <dgm:cxn modelId="{A107BA7E-EC04-AD47-8DBE-2101C7C964F8}" type="presOf" srcId="{9F30E083-811B-2141-A384-6ABA55DE5F26}" destId="{43E57166-A1CC-D34A-9BB1-3154C1F98707}" srcOrd="1" destOrd="0" presId="urn:microsoft.com/office/officeart/2005/8/layout/venn2"/>
    <dgm:cxn modelId="{12C7B4A8-B1EA-AD46-9B48-3BDCB6490DCE}" type="presParOf" srcId="{A79252B3-DC7D-5140-B8A1-C74C31448D1B}" destId="{EC98BFF2-B4FA-E444-A66F-87CED442906D}" srcOrd="0" destOrd="0" presId="urn:microsoft.com/office/officeart/2005/8/layout/venn2"/>
    <dgm:cxn modelId="{1FA8F34F-F0E8-8444-9858-947034D79D99}" type="presParOf" srcId="{EC98BFF2-B4FA-E444-A66F-87CED442906D}" destId="{06EF6CC4-FB67-1147-A855-82B624AE3E3C}" srcOrd="0" destOrd="0" presId="urn:microsoft.com/office/officeart/2005/8/layout/venn2"/>
    <dgm:cxn modelId="{AC803C81-CFC2-0246-82FB-3EE4A02368EA}" type="presParOf" srcId="{EC98BFF2-B4FA-E444-A66F-87CED442906D}" destId="{43E57166-A1CC-D34A-9BB1-3154C1F98707}" srcOrd="1" destOrd="0" presId="urn:microsoft.com/office/officeart/2005/8/layout/venn2"/>
    <dgm:cxn modelId="{AD256B29-18B3-C141-8AFA-AC8D93DC7781}" type="presParOf" srcId="{A79252B3-DC7D-5140-B8A1-C74C31448D1B}" destId="{F218426F-7BEF-4143-B9A9-617D2F8A94DA}" srcOrd="1" destOrd="0" presId="urn:microsoft.com/office/officeart/2005/8/layout/venn2"/>
    <dgm:cxn modelId="{6D83842A-DB15-7945-ADCE-B3402CF1C841}" type="presParOf" srcId="{F218426F-7BEF-4143-B9A9-617D2F8A94DA}" destId="{B6A7A61B-04D7-864E-901F-2E8977F08588}" srcOrd="0" destOrd="0" presId="urn:microsoft.com/office/officeart/2005/8/layout/venn2"/>
    <dgm:cxn modelId="{04D1984B-0A13-204A-A57B-2C902C2EB2B0}" type="presParOf" srcId="{F218426F-7BEF-4143-B9A9-617D2F8A94DA}" destId="{967D866F-7AE9-E042-BFFF-20B4740BF849}" srcOrd="1" destOrd="0" presId="urn:microsoft.com/office/officeart/2005/8/layout/venn2"/>
    <dgm:cxn modelId="{94125960-16FE-4840-B0BD-FF9E6B89945A}" type="presParOf" srcId="{A79252B3-DC7D-5140-B8A1-C74C31448D1B}" destId="{E25BD83C-9B3A-3040-A540-9CE43499CE1E}" srcOrd="2" destOrd="0" presId="urn:microsoft.com/office/officeart/2005/8/layout/venn2"/>
    <dgm:cxn modelId="{C9F4548D-774F-B943-8739-71A4993E0938}" type="presParOf" srcId="{E25BD83C-9B3A-3040-A540-9CE43499CE1E}" destId="{9FAA8496-FFB9-3140-A0E0-2A7274848983}" srcOrd="0" destOrd="0" presId="urn:microsoft.com/office/officeart/2005/8/layout/venn2"/>
    <dgm:cxn modelId="{55343D5F-40C0-0A4D-8E4D-AE70228D2826}" type="presParOf" srcId="{E25BD83C-9B3A-3040-A540-9CE43499CE1E}" destId="{BF78CC6C-A05F-3C4D-A5FB-614E1F158048}" srcOrd="1" destOrd="0" presId="urn:microsoft.com/office/officeart/2005/8/layout/venn2"/>
    <dgm:cxn modelId="{D8043137-E37D-7A45-8C2F-EBE1C4DE0C38}" type="presParOf" srcId="{A79252B3-DC7D-5140-B8A1-C74C31448D1B}" destId="{A03E7FF6-DFD6-5941-A459-5E18DE303B76}" srcOrd="3" destOrd="0" presId="urn:microsoft.com/office/officeart/2005/8/layout/venn2"/>
    <dgm:cxn modelId="{5D0B42A9-6975-E449-9FA3-618E3453ABC0}" type="presParOf" srcId="{A03E7FF6-DFD6-5941-A459-5E18DE303B76}" destId="{32402E12-D3FB-8B4D-9B31-81E347D7AAF0}" srcOrd="0" destOrd="0" presId="urn:microsoft.com/office/officeart/2005/8/layout/venn2"/>
    <dgm:cxn modelId="{09E50CCB-EABA-9A48-A514-D6168C3C23F8}" type="presParOf" srcId="{A03E7FF6-DFD6-5941-A459-5E18DE303B76}" destId="{A2361549-378A-504F-884B-1094116925C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F6CC4-FB67-1147-A855-82B624AE3E3C}">
      <dsp:nvSpPr>
        <dsp:cNvPr id="0" name=""/>
        <dsp:cNvSpPr/>
      </dsp:nvSpPr>
      <dsp:spPr>
        <a:xfrm>
          <a:off x="191199" y="0"/>
          <a:ext cx="3517246" cy="3517246"/>
        </a:xfrm>
        <a:prstGeom prst="ellipse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5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Quakes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8112" y="175862"/>
        <a:ext cx="983421" cy="527586"/>
      </dsp:txXfrm>
    </dsp:sp>
    <dsp:sp modelId="{B6A7A61B-04D7-864E-901F-2E8977F08588}">
      <dsp:nvSpPr>
        <dsp:cNvPr id="0" name=""/>
        <dsp:cNvSpPr/>
      </dsp:nvSpPr>
      <dsp:spPr>
        <a:xfrm>
          <a:off x="574410" y="703449"/>
          <a:ext cx="2813796" cy="2813796"/>
        </a:xfrm>
        <a:prstGeom prst="ellipse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“DYFI” CDI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89598" y="872277"/>
        <a:ext cx="983421" cy="506483"/>
      </dsp:txXfrm>
    </dsp:sp>
    <dsp:sp modelId="{9FAA8496-FFB9-3140-A0E0-2A7274848983}">
      <dsp:nvSpPr>
        <dsp:cNvPr id="0" name=""/>
        <dsp:cNvSpPr/>
      </dsp:nvSpPr>
      <dsp:spPr>
        <a:xfrm>
          <a:off x="894649" y="1406898"/>
          <a:ext cx="2110347" cy="2110347"/>
        </a:xfrm>
        <a:prstGeom prst="ellipse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&gt; 5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8112" y="1565174"/>
        <a:ext cx="983421" cy="474828"/>
      </dsp:txXfrm>
    </dsp:sp>
    <dsp:sp modelId="{32402E12-D3FB-8B4D-9B31-81E347D7AAF0}">
      <dsp:nvSpPr>
        <dsp:cNvPr id="0" name=""/>
        <dsp:cNvSpPr/>
      </dsp:nvSpPr>
      <dsp:spPr>
        <a:xfrm>
          <a:off x="1246373" y="2110347"/>
          <a:ext cx="1406898" cy="1406898"/>
        </a:xfrm>
        <a:prstGeom prst="ellipse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22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MMI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2409" y="2462072"/>
        <a:ext cx="994827" cy="703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91687-92B5-1942-AE10-54022FA4B050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C27CB-57CA-9A48-BF40-59931637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A9965-E85F-244B-B7F7-ED4AEFF610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A9965-E85F-244B-B7F7-ED4AEFF610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9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664.8982&amp;rep=rep1&amp;type=pdf" TargetMode="External"/><Relationship Id="rId4" Type="http://schemas.openxmlformats.org/officeDocument/2006/relationships/hyperlink" Target="http://www.mentalmunition.com/2016/02/scraping-crowd-sourced-shake-reports-to.html" TargetMode="External"/><Relationship Id="rId5" Type="http://schemas.openxmlformats.org/officeDocument/2006/relationships/hyperlink" Target="https://books.google.com/books?id=boYLDAAAQBAJ&amp;pg=PA64&amp;lpg=PA64&amp;dq=DYFI+Archive+webpage&amp;source=bl&amp;ots=ObR2JdgB46&amp;sig=G3Bcu9WTCx54Ci54oRGUr1omVNs&amp;hl=en&amp;sa=X&amp;ved=0ahUKEwiNvoSuxqfVAhUBTD4KHYriDogQ6AEIQDAE#v=onepage&amp;q=DYFI%20Archive%20webpage&amp;f=fals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hyperlink" Target="https://doi.org/10.1016/j.cageo.2016.01.01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Eric’s Earthquake Exploration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05572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Increased Understanding  with Data science</a:t>
            </a:r>
            <a:endParaRPr lang="en-US" sz="2400" i="1" dirty="0"/>
          </a:p>
          <a:p>
            <a:endParaRPr lang="en-US" dirty="0" smtClean="0"/>
          </a:p>
          <a:p>
            <a:r>
              <a:rPr lang="en-US" dirty="0" smtClean="0"/>
              <a:t>Eric Hepp</a:t>
            </a:r>
          </a:p>
        </p:txBody>
      </p:sp>
      <p:sp>
        <p:nvSpPr>
          <p:cNvPr id="4" name="Cube 3"/>
          <p:cNvSpPr/>
          <p:nvPr/>
        </p:nvSpPr>
        <p:spPr>
          <a:xfrm>
            <a:off x="376518" y="336176"/>
            <a:ext cx="1842247" cy="1828800"/>
          </a:xfrm>
          <a:prstGeom prst="cube">
            <a:avLst/>
          </a:prstGeom>
          <a:solidFill>
            <a:schemeClr val="accent6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E</a:t>
            </a:r>
            <a:r>
              <a:rPr lang="en-US" sz="4400" baseline="30000" dirty="0" smtClean="0">
                <a:solidFill>
                  <a:schemeClr val="tx1"/>
                </a:solidFill>
              </a:rPr>
              <a:t>3</a:t>
            </a:r>
            <a:endParaRPr lang="en-US" sz="44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88" y="895446"/>
            <a:ext cx="3346004" cy="2279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03" y="895447"/>
            <a:ext cx="3077493" cy="2279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203" y="3365202"/>
            <a:ext cx="3077493" cy="2337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88" y="3365202"/>
            <a:ext cx="3438453" cy="2337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310" y="1103923"/>
            <a:ext cx="41193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 Magnitude &amp; Distance only</a:t>
            </a:r>
          </a:p>
          <a:p>
            <a:endParaRPr lang="en-US" dirty="0"/>
          </a:p>
          <a:p>
            <a:r>
              <a:rPr lang="en-US" sz="1600" dirty="0" smtClean="0"/>
              <a:t>Only </a:t>
            </a:r>
            <a:r>
              <a:rPr lang="en-US" sz="1600" dirty="0" smtClean="0"/>
              <a:t>18% </a:t>
            </a:r>
            <a:r>
              <a:rPr lang="en-US" sz="1600" dirty="0" smtClean="0"/>
              <a:t>of the difference between the average CDI earthquake intensity for all observations can be explained by this 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309" y="3403799"/>
            <a:ext cx="438241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45% of difference between average CDI intensity of all earthquakes and actual intensity observed can be explained by using:</a:t>
            </a:r>
          </a:p>
          <a:p>
            <a:endParaRPr lang="en-US" dirty="0"/>
          </a:p>
          <a:p>
            <a:r>
              <a:rPr lang="en-US" sz="1600" dirty="0"/>
              <a:t>Magnitude and Distance    and </a:t>
            </a:r>
            <a:r>
              <a:rPr lang="mr-IN" sz="1600" dirty="0"/>
              <a:t>…</a:t>
            </a: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Depth,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Crustal Density &amp; Thickness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Method of computing magnitude</a:t>
            </a:r>
            <a:endParaRPr lang="en-US" sz="1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40310" y="237196"/>
            <a:ext cx="9603275" cy="556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CDI at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4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7190" y="290615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MMI from </a:t>
            </a:r>
          </a:p>
          <a:p>
            <a:r>
              <a:rPr lang="en-US" dirty="0" smtClean="0"/>
              <a:t>Magnitude and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7190" y="1990159"/>
            <a:ext cx="462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explains 91% </a:t>
            </a:r>
            <a:r>
              <a:rPr lang="en-US" dirty="0" smtClean="0"/>
              <a:t>of the</a:t>
            </a:r>
            <a:r>
              <a:rPr lang="en-US" dirty="0"/>
              <a:t> difference between average </a:t>
            </a:r>
            <a:r>
              <a:rPr lang="en-US" dirty="0" smtClean="0"/>
              <a:t>MMI </a:t>
            </a:r>
            <a:r>
              <a:rPr lang="en-US" dirty="0"/>
              <a:t>intensity of all earthquakes and actual intensity </a:t>
            </a:r>
            <a:r>
              <a:rPr lang="en-US" dirty="0" smtClean="0"/>
              <a:t>observed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/>
          </a:p>
          <a:p>
            <a:r>
              <a:rPr lang="mr-IN" dirty="0" smtClean="0"/>
              <a:t>…</a:t>
            </a:r>
            <a:r>
              <a:rPr lang="en-US" dirty="0" smtClean="0"/>
              <a:t> and only magnitude and distance were used!</a:t>
            </a:r>
          </a:p>
          <a:p>
            <a:endParaRPr lang="en-US" dirty="0"/>
          </a:p>
          <a:p>
            <a:r>
              <a:rPr lang="en-US" dirty="0" smtClean="0"/>
              <a:t>What’s up with this?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reported and reviewed by experts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Reported over longer period of time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Includes larger proportion of high magnitude earthquakes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18136" y="1339850"/>
            <a:ext cx="338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</a:t>
            </a:r>
            <a:r>
              <a:rPr lang="en-US" dirty="0" err="1" smtClean="0"/>
              <a:t>Mercalli</a:t>
            </a:r>
            <a:r>
              <a:rPr lang="en-US" dirty="0" smtClean="0"/>
              <a:t> Intensity (MMI)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17" y="1339850"/>
            <a:ext cx="5144994" cy="387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52" y="2919086"/>
            <a:ext cx="7702540" cy="2993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747" y="2773291"/>
            <a:ext cx="38365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There is a Problem: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Many </a:t>
            </a:r>
            <a:r>
              <a:rPr lang="en-US" dirty="0"/>
              <a:t>small earthquakes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Few large </a:t>
            </a:r>
            <a:r>
              <a:rPr lang="en-US" dirty="0" smtClean="0"/>
              <a:t>earthquakes</a:t>
            </a:r>
          </a:p>
          <a:p>
            <a:endParaRPr lang="en-US" dirty="0"/>
          </a:p>
          <a:p>
            <a:r>
              <a:rPr lang="en-US" dirty="0" smtClean="0"/>
              <a:t>And a Bigger Problem: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CDI intensities are seemingly lower in intensity than MMI intensity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Either reporters are reluctant to report more significant effects, 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Process for calculating CDI from DYFI reports is flawed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7747" y="185532"/>
            <a:ext cx="9603275" cy="4704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Community Decimal </a:t>
            </a:r>
            <a:r>
              <a:rPr lang="en-US" smtClean="0"/>
              <a:t>Intensity Usefulness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6287" y="842018"/>
            <a:ext cx="11121887" cy="19389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: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Based on this dataset, CDI is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useful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as initial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evaluator;  it is cheap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and easy to collect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data.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It can be a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reasonable predictor of MMI when considering the maximum values of each which occur near earthquake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epicenter, especially when combined with additional factors of depth and region.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CDI can be predicted from magnitude and distance when enhanced by additional non-traditional factors.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647239"/>
            <a:ext cx="9605635" cy="1059305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0" y="2017343"/>
            <a:ext cx="4848961" cy="344152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 smtClean="0">
              <a:hlinkClick r:id="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hlinkClick r:id=""/>
              </a:rPr>
              <a:t>Wald, David J.  </a:t>
            </a:r>
            <a:r>
              <a:rPr lang="en-US" sz="1600" dirty="0">
                <a:hlinkClick r:id="rId3"/>
              </a:rPr>
              <a:t>(2011). USGS “Did You Feel It?” Internet-based macroseismic intensity maps. </a:t>
            </a:r>
            <a:r>
              <a:rPr lang="en-US" sz="1600" dirty="0" smtClean="0">
                <a:hlinkClick r:id="rId3"/>
              </a:rPr>
              <a:t> ANNALS </a:t>
            </a:r>
            <a:r>
              <a:rPr lang="en-US" sz="1600" dirty="0">
                <a:hlinkClick r:id="rId3"/>
              </a:rPr>
              <a:t>OF GEOPHYSICS, </a:t>
            </a:r>
            <a:r>
              <a:rPr lang="en-US" sz="1600" dirty="0" smtClean="0">
                <a:hlinkClick r:id="rId3"/>
              </a:rPr>
              <a:t>54.6</a:t>
            </a: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hlinkClick r:id="rId4"/>
              </a:rPr>
              <a:t>Oklahoma Example: Matthew Schroyer paper</a:t>
            </a: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hlinkClick r:id="rId5"/>
              </a:rPr>
              <a:t>Crowdsourced Geographic Information use in Govt.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445302" y="1209147"/>
            <a:ext cx="494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222124" y="2026968"/>
            <a:ext cx="31531" cy="332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USGS: Common Catalog</a:t>
            </a:r>
          </a:p>
          <a:p>
            <a:pPr lvl="1"/>
            <a:r>
              <a:rPr lang="en-US" dirty="0" smtClean="0"/>
              <a:t>Aggregation of Earthquake Events from many reporting agencies</a:t>
            </a:r>
          </a:p>
          <a:p>
            <a:pPr lvl="1"/>
            <a:r>
              <a:rPr lang="en-US" dirty="0" smtClean="0"/>
              <a:t>Includes “Did You Feel It,” CDI data, </a:t>
            </a:r>
            <a:br>
              <a:rPr lang="en-US" dirty="0" smtClean="0"/>
            </a:br>
            <a:r>
              <a:rPr lang="en-US" dirty="0" smtClean="0"/>
              <a:t>MMI and Magnitude </a:t>
            </a:r>
          </a:p>
          <a:p>
            <a:r>
              <a:rPr lang="en-US" dirty="0" smtClean="0"/>
              <a:t>LLNL: Crust 1.0 Model</a:t>
            </a:r>
          </a:p>
          <a:p>
            <a:pPr lvl="1"/>
            <a:r>
              <a:rPr lang="en-US" dirty="0" smtClean="0"/>
              <a:t>Crustal Boundary and Density Data</a:t>
            </a:r>
          </a:p>
        </p:txBody>
      </p:sp>
    </p:spTree>
    <p:extLst>
      <p:ext uri="{BB962C8B-B14F-4D97-AF65-F5344CB8AC3E}">
        <p14:creationId xmlns:p14="http://schemas.microsoft.com/office/powerpoint/2010/main" val="1657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982469"/>
            <a:ext cx="11002618" cy="46430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043" y="5665305"/>
            <a:ext cx="1100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Zhu, L.F., Pan, Z., Sun, J.Z., (2016). Visualization and dissemination of global crustal models on virtual globes, Computers and Geosciences v90, Part A, 34-40.  Elsevier, </a:t>
            </a:r>
            <a:r>
              <a:rPr lang="mr-IN" sz="1000" dirty="0">
                <a:hlinkClick r:id="rId3" tooltip="Persistent link using digital object identifier"/>
              </a:rPr>
              <a:t>https://doi.org/10.1016/j.cageo.2016.01.015</a:t>
            </a:r>
            <a:endParaRPr lang="en-US" sz="1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21553" y="267350"/>
            <a:ext cx="9605635" cy="105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Global Crustal Model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9044136" y="5865360"/>
            <a:ext cx="3147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igppweb.ucsd.edu</a:t>
            </a:r>
            <a:r>
              <a:rPr lang="en-US" sz="1000" dirty="0"/>
              <a:t>/~</a:t>
            </a:r>
            <a:r>
              <a:rPr lang="en-US" sz="1000" dirty="0" err="1"/>
              <a:t>gabi</a:t>
            </a:r>
            <a:r>
              <a:rPr lang="en-US" sz="1000" dirty="0"/>
              <a:t>/crust1.html#visualization</a:t>
            </a:r>
          </a:p>
        </p:txBody>
      </p:sp>
    </p:spTree>
    <p:extLst>
      <p:ext uri="{BB962C8B-B14F-4D97-AF65-F5344CB8AC3E}">
        <p14:creationId xmlns:p14="http://schemas.microsoft.com/office/powerpoint/2010/main" val="9924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46" y="1518249"/>
            <a:ext cx="4893661" cy="4455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6" y="1518249"/>
            <a:ext cx="2686928" cy="4455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708" y="1518249"/>
            <a:ext cx="2319319" cy="445519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42253" y="267349"/>
            <a:ext cx="9605635" cy="105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You Feel It?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842253" y="797002"/>
            <a:ext cx="643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https://earthquake.usgs.gov/earthquakes/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eventpage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unknown#tellus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14300"/>
            <a:ext cx="1566862" cy="58591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7096" y="114506"/>
            <a:ext cx="5117619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 decision tree is used to calculate  CDI  from </a:t>
            </a:r>
          </a:p>
          <a:p>
            <a:r>
              <a:rPr lang="en-US" dirty="0" smtClean="0"/>
              <a:t>these reports.   CDI = Community Decimal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9013372" y="2786743"/>
            <a:ext cx="2536371" cy="2982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ightning Bolt 4"/>
          <p:cNvSpPr/>
          <p:nvPr/>
        </p:nvSpPr>
        <p:spPr>
          <a:xfrm>
            <a:off x="10091058" y="420188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89857" y="3004749"/>
            <a:ext cx="8773886" cy="54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044991" y="2786743"/>
            <a:ext cx="2504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1092543" y="4844144"/>
            <a:ext cx="500742" cy="6368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548258" y="5001977"/>
            <a:ext cx="544285" cy="615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5166584">
            <a:off x="9187542" y="3842657"/>
            <a:ext cx="1817915" cy="1431461"/>
          </a:xfrm>
          <a:prstGeom prst="arc">
            <a:avLst>
              <a:gd name="adj1" fmla="val 13889850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5166584">
            <a:off x="8386539" y="3413357"/>
            <a:ext cx="2149296" cy="1816549"/>
          </a:xfrm>
          <a:prstGeom prst="arc">
            <a:avLst>
              <a:gd name="adj1" fmla="val 13686599"/>
              <a:gd name="adj2" fmla="val 62355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5666256">
            <a:off x="7069094" y="3389399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5666256">
            <a:off x="5565878" y="3389400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5666256">
            <a:off x="2426831" y="3389398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5666256">
            <a:off x="4158414" y="3389395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297367" y="2439402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Epicenter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646937" y="430064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Hypocenter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0597571" y="2819404"/>
            <a:ext cx="14630" cy="17388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54173" y="2624068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Epicentral</a:t>
            </a:r>
            <a:r>
              <a:rPr lang="en-US" dirty="0" smtClean="0"/>
              <a:t> Distance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7" idx="1"/>
          </p:cNvCxnSpPr>
          <p:nvPr/>
        </p:nvCxnSpPr>
        <p:spPr>
          <a:xfrm flipH="1">
            <a:off x="5196489" y="2808734"/>
            <a:ext cx="1657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6200" y="1100033"/>
            <a:ext cx="12017829" cy="1339364"/>
            <a:chOff x="-32658" y="244399"/>
            <a:chExt cx="12224658" cy="130949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4399"/>
              <a:ext cx="12192000" cy="53966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2658" y="726385"/>
              <a:ext cx="12192000" cy="827511"/>
            </a:xfrm>
            <a:prstGeom prst="rect">
              <a:avLst/>
            </a:prstGeom>
          </p:spPr>
        </p:pic>
      </p:grpSp>
      <p:sp>
        <p:nvSpPr>
          <p:cNvPr id="44" name="Title 1"/>
          <p:cNvSpPr txBox="1">
            <a:spLocks/>
          </p:cNvSpPr>
          <p:nvPr/>
        </p:nvSpPr>
        <p:spPr>
          <a:xfrm>
            <a:off x="308579" y="370104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and Distance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10065513" y="319166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Depth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5196489" y="3067131"/>
            <a:ext cx="4998741" cy="1491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992840">
            <a:off x="6859669" y="385383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Hypocentral</a:t>
            </a:r>
            <a:r>
              <a:rPr lang="en-US" dirty="0" smtClean="0"/>
              <a:t>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80804" y="2677886"/>
            <a:ext cx="3374571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423" y="14687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Magnitude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7746" y="1468735"/>
            <a:ext cx="249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Crustal Properties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4865" y="14687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Depth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32737" y="1468735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32408" y="3990591"/>
            <a:ext cx="38224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Mercalli</a:t>
            </a:r>
            <a:r>
              <a:rPr lang="en-US" sz="2400" dirty="0" smtClean="0"/>
              <a:t> (MMI)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Expert / Reviewed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May employ surface motion sensors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and used in US from 1931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594" y="3990591"/>
            <a:ext cx="4101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Community </a:t>
            </a:r>
            <a:r>
              <a:rPr lang="en-US" sz="2400" dirty="0" smtClean="0"/>
              <a:t>Decimal (CDI)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Crowd sourced from DYFI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Began 1991, in common use after 2001</a:t>
            </a:r>
            <a:endParaRPr lang="en-US" dirty="0"/>
          </a:p>
        </p:txBody>
      </p:sp>
      <p:cxnSp>
        <p:nvCxnSpPr>
          <p:cNvPr id="10" name="Elbow Connector 9"/>
          <p:cNvCxnSpPr>
            <a:stCxn id="3" idx="2"/>
            <a:endCxn id="2" idx="0"/>
          </p:cNvCxnSpPr>
          <p:nvPr/>
        </p:nvCxnSpPr>
        <p:spPr>
          <a:xfrm rot="16200000" flipH="1">
            <a:off x="4059082" y="668878"/>
            <a:ext cx="747486" cy="32705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2" idx="0"/>
          </p:cNvCxnSpPr>
          <p:nvPr/>
        </p:nvCxnSpPr>
        <p:spPr>
          <a:xfrm rot="16200000" flipH="1">
            <a:off x="4994546" y="1604342"/>
            <a:ext cx="747486" cy="13996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2" idx="0"/>
          </p:cNvCxnSpPr>
          <p:nvPr/>
        </p:nvCxnSpPr>
        <p:spPr>
          <a:xfrm rot="5400000">
            <a:off x="5931071" y="2067420"/>
            <a:ext cx="747486" cy="4734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2" idx="0"/>
          </p:cNvCxnSpPr>
          <p:nvPr/>
        </p:nvCxnSpPr>
        <p:spPr>
          <a:xfrm rot="5400000">
            <a:off x="7291718" y="706773"/>
            <a:ext cx="747486" cy="3194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8488647">
            <a:off x="401606" y="1489658"/>
            <a:ext cx="1764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Contributing</a:t>
            </a:r>
          </a:p>
          <a:p>
            <a:r>
              <a:rPr lang="en-US" sz="2400" dirty="0" smtClean="0"/>
              <a:t>Factors: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 rot="18488647">
            <a:off x="473566" y="4082923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to</a:t>
            </a:r>
          </a:p>
          <a:p>
            <a:r>
              <a:rPr lang="en-US" sz="2400" dirty="0" smtClean="0"/>
              <a:t>Quantify: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2" idx="2"/>
            <a:endCxn id="7" idx="0"/>
          </p:cNvCxnSpPr>
          <p:nvPr/>
        </p:nvCxnSpPr>
        <p:spPr>
          <a:xfrm rot="5400000">
            <a:off x="4814183" y="2736684"/>
            <a:ext cx="583362" cy="1924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2"/>
            <a:endCxn id="8" idx="0"/>
          </p:cNvCxnSpPr>
          <p:nvPr/>
        </p:nvCxnSpPr>
        <p:spPr>
          <a:xfrm rot="16200000" flipH="1">
            <a:off x="7217102" y="2258217"/>
            <a:ext cx="583362" cy="2881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308579" y="38263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factors and Measurement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65475" y="2805136"/>
            <a:ext cx="3793474" cy="46166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GOAL:  Predict it Better!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9" idx="1"/>
            <a:endCxn id="2" idx="3"/>
          </p:cNvCxnSpPr>
          <p:nvPr/>
        </p:nvCxnSpPr>
        <p:spPr>
          <a:xfrm flipH="1">
            <a:off x="7755375" y="3035969"/>
            <a:ext cx="410100" cy="658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0662480" y="354847"/>
            <a:ext cx="1198899" cy="1901336"/>
            <a:chOff x="10833652" y="354847"/>
            <a:chExt cx="1027727" cy="157555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9701" y="354847"/>
              <a:ext cx="1021678" cy="1575551"/>
            </a:xfrm>
            <a:prstGeom prst="rect">
              <a:avLst/>
            </a:prstGeom>
          </p:spPr>
        </p:pic>
        <p:sp>
          <p:nvSpPr>
            <p:cNvPr id="19" name="Right Triangle 18"/>
            <p:cNvSpPr/>
            <p:nvPr/>
          </p:nvSpPr>
          <p:spPr>
            <a:xfrm rot="5400000">
              <a:off x="10871927" y="316575"/>
              <a:ext cx="221624" cy="298174"/>
            </a:xfrm>
            <a:prstGeom prst="rtTriangl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/>
            <p:cNvSpPr/>
            <p:nvPr/>
          </p:nvSpPr>
          <p:spPr>
            <a:xfrm rot="5400000" flipH="1" flipV="1">
              <a:off x="11571304" y="1640323"/>
              <a:ext cx="216224" cy="363926"/>
            </a:xfrm>
            <a:prstGeom prst="rtTriangl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73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81080" y="2677886"/>
            <a:ext cx="3374571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423" y="14687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Magnitude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7746" y="1468735"/>
            <a:ext cx="249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Crustal Properties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4865" y="14687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Depth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32737" y="1468735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32408" y="3990591"/>
            <a:ext cx="38224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Mercalli</a:t>
            </a:r>
            <a:r>
              <a:rPr lang="en-US" sz="2400" dirty="0" smtClean="0"/>
              <a:t> (MMI)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Expert / Reviewed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May employ surface motion sensors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and used in US from 1931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594" y="3990591"/>
            <a:ext cx="4101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Community </a:t>
            </a:r>
            <a:r>
              <a:rPr lang="en-US" sz="2400" dirty="0" smtClean="0"/>
              <a:t>Decimal (CDI)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Crowd sourced from DYFI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Began 1991, in common use after 2001</a:t>
            </a:r>
            <a:endParaRPr lang="en-US" dirty="0"/>
          </a:p>
        </p:txBody>
      </p:sp>
      <p:cxnSp>
        <p:nvCxnSpPr>
          <p:cNvPr id="10" name="Elbow Connector 9"/>
          <p:cNvCxnSpPr>
            <a:stCxn id="3" idx="2"/>
            <a:endCxn id="2" idx="0"/>
          </p:cNvCxnSpPr>
          <p:nvPr/>
        </p:nvCxnSpPr>
        <p:spPr>
          <a:xfrm rot="16200000" flipH="1">
            <a:off x="4059220" y="668740"/>
            <a:ext cx="747486" cy="3270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2" idx="0"/>
          </p:cNvCxnSpPr>
          <p:nvPr/>
        </p:nvCxnSpPr>
        <p:spPr>
          <a:xfrm rot="16200000" flipH="1">
            <a:off x="4994684" y="1604204"/>
            <a:ext cx="747486" cy="1399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2" idx="0"/>
          </p:cNvCxnSpPr>
          <p:nvPr/>
        </p:nvCxnSpPr>
        <p:spPr>
          <a:xfrm rot="5400000">
            <a:off x="5931209" y="2067558"/>
            <a:ext cx="747486" cy="473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2" idx="0"/>
          </p:cNvCxnSpPr>
          <p:nvPr/>
        </p:nvCxnSpPr>
        <p:spPr>
          <a:xfrm rot="5400000">
            <a:off x="7291856" y="706911"/>
            <a:ext cx="747486" cy="31944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" idx="2"/>
            <a:endCxn id="7" idx="0"/>
          </p:cNvCxnSpPr>
          <p:nvPr/>
        </p:nvCxnSpPr>
        <p:spPr>
          <a:xfrm rot="5400000">
            <a:off x="4814321" y="2736546"/>
            <a:ext cx="583362" cy="1924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2"/>
            <a:endCxn id="8" idx="0"/>
          </p:cNvCxnSpPr>
          <p:nvPr/>
        </p:nvCxnSpPr>
        <p:spPr>
          <a:xfrm rot="16200000" flipH="1">
            <a:off x="7217240" y="2258355"/>
            <a:ext cx="583362" cy="2881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31433" y="5328006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>
                    <a:lumMod val="75000"/>
                  </a:schemeClr>
                </a:solidFill>
              </a:rPr>
              <a:t>Model</a:t>
            </a:r>
            <a:endParaRPr 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Elbow Connector 20"/>
          <p:cNvCxnSpPr>
            <a:stCxn id="9" idx="3"/>
            <a:endCxn id="8" idx="2"/>
          </p:cNvCxnSpPr>
          <p:nvPr/>
        </p:nvCxnSpPr>
        <p:spPr>
          <a:xfrm flipV="1">
            <a:off x="7153242" y="5006254"/>
            <a:ext cx="1796234" cy="58336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9" idx="1"/>
            <a:endCxn id="7" idx="2"/>
          </p:cNvCxnSpPr>
          <p:nvPr/>
        </p:nvCxnSpPr>
        <p:spPr>
          <a:xfrm rot="10800000">
            <a:off x="4143637" y="5283254"/>
            <a:ext cx="1787796" cy="30636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308579" y="370104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Modeling:    Validate CDI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81080" y="2677886"/>
            <a:ext cx="3374571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422" y="1468735"/>
            <a:ext cx="161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Magnitude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7746" y="1468735"/>
            <a:ext cx="264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Crustal Properties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4865" y="1468735"/>
            <a:ext cx="120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Depth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32736" y="1468735"/>
            <a:ext cx="15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32408" y="3990591"/>
            <a:ext cx="40491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Mercalli</a:t>
            </a:r>
            <a:r>
              <a:rPr lang="en-US" sz="2400" dirty="0"/>
              <a:t> </a:t>
            </a:r>
            <a:r>
              <a:rPr lang="en-US" sz="2400" dirty="0" smtClean="0"/>
              <a:t>(MMI)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Expert / Reviewed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May employ surface motion sensors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and used in US from 1931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594" y="3990591"/>
            <a:ext cx="4422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Community </a:t>
            </a:r>
            <a:r>
              <a:rPr lang="en-US" sz="2400" dirty="0" smtClean="0"/>
              <a:t>Decimal (CDI)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Crowd sourced from DYFI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Began 1991, in common use after 2001</a:t>
            </a:r>
            <a:endParaRPr lang="en-US" dirty="0"/>
          </a:p>
        </p:txBody>
      </p:sp>
      <p:cxnSp>
        <p:nvCxnSpPr>
          <p:cNvPr id="10" name="Elbow Connector 9"/>
          <p:cNvCxnSpPr>
            <a:stCxn id="3" idx="2"/>
            <a:endCxn id="2" idx="0"/>
          </p:cNvCxnSpPr>
          <p:nvPr/>
        </p:nvCxnSpPr>
        <p:spPr>
          <a:xfrm rot="16200000" flipH="1">
            <a:off x="4095783" y="705303"/>
            <a:ext cx="747486" cy="3197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2" idx="0"/>
          </p:cNvCxnSpPr>
          <p:nvPr/>
        </p:nvCxnSpPr>
        <p:spPr>
          <a:xfrm rot="16200000" flipH="1">
            <a:off x="5062605" y="1672125"/>
            <a:ext cx="747486" cy="12640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2" idx="0"/>
          </p:cNvCxnSpPr>
          <p:nvPr/>
        </p:nvCxnSpPr>
        <p:spPr>
          <a:xfrm rot="5400000">
            <a:off x="5989959" y="2008808"/>
            <a:ext cx="747486" cy="5906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2" idx="0"/>
          </p:cNvCxnSpPr>
          <p:nvPr/>
        </p:nvCxnSpPr>
        <p:spPr>
          <a:xfrm rot="5400000">
            <a:off x="7331049" y="667718"/>
            <a:ext cx="747486" cy="32728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" idx="2"/>
            <a:endCxn id="7" idx="0"/>
          </p:cNvCxnSpPr>
          <p:nvPr/>
        </p:nvCxnSpPr>
        <p:spPr>
          <a:xfrm rot="5400000">
            <a:off x="4870987" y="2793212"/>
            <a:ext cx="583362" cy="1811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2"/>
            <a:endCxn id="8" idx="0"/>
          </p:cNvCxnSpPr>
          <p:nvPr/>
        </p:nvCxnSpPr>
        <p:spPr>
          <a:xfrm rot="16200000" flipH="1">
            <a:off x="7297318" y="2178277"/>
            <a:ext cx="583362" cy="30412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8779496">
            <a:off x="656638" y="2677886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>
                    <a:lumMod val="75000"/>
                  </a:schemeClr>
                </a:solidFill>
              </a:rPr>
              <a:t>Model</a:t>
            </a:r>
            <a:endParaRPr 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62422" y="1468735"/>
            <a:ext cx="8937935" cy="4616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62422" y="3990591"/>
            <a:ext cx="9148917" cy="14606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3" idx="1"/>
          </p:cNvCxnSpPr>
          <p:nvPr/>
        </p:nvCxnSpPr>
        <p:spPr>
          <a:xfrm rot="10800000" flipV="1">
            <a:off x="1101972" y="1699568"/>
            <a:ext cx="960451" cy="97831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3" idx="1"/>
          </p:cNvCxnSpPr>
          <p:nvPr/>
        </p:nvCxnSpPr>
        <p:spPr>
          <a:xfrm rot="16200000" flipH="1">
            <a:off x="1034246" y="3692735"/>
            <a:ext cx="1382608" cy="67374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308579" y="370104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Modeling:    Add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2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082" y="581563"/>
            <a:ext cx="9603275" cy="1049235"/>
          </a:xfrm>
        </p:spPr>
        <p:txBody>
          <a:bodyPr/>
          <a:lstStyle/>
          <a:p>
            <a:r>
              <a:rPr lang="en-US" dirty="0" smtClean="0"/>
              <a:t>Data: How Much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66035"/>
              </p:ext>
            </p:extLst>
          </p:nvPr>
        </p:nvGraphicFramePr>
        <p:xfrm>
          <a:off x="857643" y="2185801"/>
          <a:ext cx="3899646" cy="351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59242"/>
              </p:ext>
            </p:extLst>
          </p:nvPr>
        </p:nvGraphicFramePr>
        <p:xfrm>
          <a:off x="4757289" y="2125030"/>
          <a:ext cx="3095540" cy="3399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202"/>
                <a:gridCol w="155733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Earthquakes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</a:t>
                      </a:r>
                      <a:r>
                        <a:rPr lang="en-US" baseline="0" dirty="0" smtClean="0"/>
                        <a:t> You Feel It   Intensity</a:t>
                      </a:r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117,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459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273,499</a:t>
                      </a:r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85,236</a:t>
                      </a:r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55, 888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13116" y="1506383"/>
            <a:ext cx="355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Earthquakes from 1970 to mid 2017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760" y="2125030"/>
            <a:ext cx="3162704" cy="34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35" y="970643"/>
            <a:ext cx="9283700" cy="4699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21553" y="267350"/>
            <a:ext cx="9605635" cy="105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earthQuakes</a:t>
            </a:r>
            <a:r>
              <a:rPr lang="en-US" dirty="0" smtClean="0"/>
              <a:t>  with  DYFI / CDI 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8342" y="3984171"/>
            <a:ext cx="2644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small earthquakes</a:t>
            </a:r>
          </a:p>
          <a:p>
            <a:r>
              <a:rPr lang="en-US" sz="2000" dirty="0" smtClean="0"/>
              <a:t>Few large earthquakes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2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5279" y="17367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CDI / MMI 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65860" y="29398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Can one predict the other?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48854" y="632982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Maximum Intensity Data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58" y="1156173"/>
            <a:ext cx="5060339" cy="4778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42377" y="3389244"/>
            <a:ext cx="118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Small Quakes</a:t>
            </a:r>
          </a:p>
          <a:p>
            <a:r>
              <a:rPr lang="en-US" sz="1400" dirty="0" smtClean="0"/>
              <a:t>Large Quakes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" y="1159980"/>
            <a:ext cx="4797899" cy="47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77000" y="1257300"/>
            <a:ext cx="462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Method:   Decision Tree</a:t>
            </a:r>
          </a:p>
          <a:p>
            <a:endParaRPr lang="en-US" dirty="0"/>
          </a:p>
          <a:p>
            <a:r>
              <a:rPr lang="en-US" dirty="0" smtClean="0"/>
              <a:t>Convert MMI to Integer Numbers</a:t>
            </a:r>
          </a:p>
          <a:p>
            <a:endParaRPr lang="en-US" dirty="0" smtClean="0"/>
          </a:p>
          <a:p>
            <a:r>
              <a:rPr lang="en-US" dirty="0" smtClean="0"/>
              <a:t>Use additional information:</a:t>
            </a:r>
          </a:p>
          <a:p>
            <a:r>
              <a:rPr lang="en-US" dirty="0"/>
              <a:t>	</a:t>
            </a:r>
            <a:r>
              <a:rPr lang="en-US" dirty="0" smtClean="0"/>
              <a:t>US Region:  West, Central, East</a:t>
            </a:r>
          </a:p>
          <a:p>
            <a:r>
              <a:rPr lang="en-US" dirty="0"/>
              <a:t>	</a:t>
            </a:r>
            <a:r>
              <a:rPr lang="en-US" dirty="0" smtClean="0"/>
              <a:t>Depth of earthquake</a:t>
            </a:r>
          </a:p>
          <a:p>
            <a:r>
              <a:rPr lang="en-US" dirty="0"/>
              <a:t>	</a:t>
            </a:r>
            <a:r>
              <a:rPr lang="en-US" dirty="0" smtClean="0"/>
              <a:t>Number of DYFI reports </a:t>
            </a:r>
          </a:p>
          <a:p>
            <a:r>
              <a:rPr lang="en-US" dirty="0"/>
              <a:t>	</a:t>
            </a:r>
            <a:r>
              <a:rPr lang="en-US" dirty="0" smtClean="0"/>
              <a:t>			(many are better than one)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5779" y="3346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”Expert” MMI  from “Citizen” CDI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9" y="1028700"/>
            <a:ext cx="4797812" cy="46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5312</TotalTime>
  <Words>660</Words>
  <Application>Microsoft Macintosh PowerPoint</Application>
  <PresentationFormat>Widescreen</PresentationFormat>
  <Paragraphs>145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Gill Sans MT</vt:lpstr>
      <vt:lpstr>Mangal</vt:lpstr>
      <vt:lpstr>Arial</vt:lpstr>
      <vt:lpstr>Gallery</vt:lpstr>
      <vt:lpstr>Eric’s Earthquake Exploration</vt:lpstr>
      <vt:lpstr>PowerPoint Presentation</vt:lpstr>
      <vt:lpstr>PowerPoint Presentation</vt:lpstr>
      <vt:lpstr>PowerPoint Presentation</vt:lpstr>
      <vt:lpstr>PowerPoint Presentation</vt:lpstr>
      <vt:lpstr>Data: How Much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 Exploration</dc:title>
  <dc:creator>Eric Hepp</dc:creator>
  <cp:lastModifiedBy>Eric Hepp</cp:lastModifiedBy>
  <cp:revision>56</cp:revision>
  <dcterms:created xsi:type="dcterms:W3CDTF">2017-09-14T21:28:23Z</dcterms:created>
  <dcterms:modified xsi:type="dcterms:W3CDTF">2017-09-18T16:36:12Z</dcterms:modified>
</cp:coreProperties>
</file>